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9" r:id="rId12"/>
    <p:sldId id="266" r:id="rId13"/>
    <p:sldId id="267" r:id="rId14"/>
    <p:sldId id="268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DB9D6-31C8-4FC8-A6C1-A1AE3D1C8505}" type="datetimeFigureOut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67F18-19E6-4BAD-9A15-FC34F045EA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0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8AF1-202C-4A31-4CEA-254677054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B70A0F-D581-6E5E-810B-2940ACF09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19B71D-44F1-E8D3-7AA5-90D96BB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9F61-89EE-428B-9971-54CE16CBFB8B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D6620-39C1-2A26-A15A-1C448065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D48-8E12-3330-887D-A36D98525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73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55A6C-EDCD-B339-2CF4-E3B937AC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7B88F0-A72B-C3FF-7796-A95465EF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206FD-3AB5-41E3-9B89-2142518FE45C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DC0316-4CA0-03AD-81B2-548E34C2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78B97C-A78E-4CAE-8B45-209B4531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069D1-97F7-1991-C30B-36AA9B7D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6604D2-3920-DA6C-A36C-BBA71274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68F24-575A-4D10-859D-6EB923B5F03E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5525C0-9392-4D08-89C7-2DF2DE2F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BF0BB9-0A7C-6587-16AB-BA7AC6FF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7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4D0E8-ABCC-E62F-6A49-38A0220C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3AD7D2-1254-E5C8-2871-63DD48C4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CB0C-A81A-42FB-A6CE-FEB35AECC9AE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B97166-068A-999C-A515-AE8DC9C1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4FC774-4541-1C97-03BD-EF125587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95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6B1D1-55C5-7E90-8F47-8309290A6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1E286A-F0B1-1172-5358-B9932CEF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08A063-644F-EA24-167A-2851DEC8D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65EF6D-AC00-F0FE-CF6F-0FAC670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27379-3FCF-4850-96E7-3609DC540F2A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EF70C3-88C8-7571-6397-A6ECF20E8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3F19DA-86ED-9EDF-9DF2-AF58C5F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17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6F8A6-AFB8-A9F5-4F7C-11D29348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5136C4-EF6C-CB1C-F8C0-4DF110001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3A9A2-F96A-2274-5A87-A235E1FC7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533314-0106-62CC-1F6C-94B1F812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9176-593F-4E17-BCB6-E3DF2A897A4E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547712-5FE1-9AFF-6E34-72E76C8B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E1847-5F0F-00A3-77A5-8E50936C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53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79B9-711D-DCC8-6080-3918CF12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F05758-3C3B-5174-0DD3-AD5CEF035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B56541-A5AA-6630-2630-8A059262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88226-05BF-4349-9770-9E9E500B239F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7FF84-07DE-2214-9A4C-E41A1B8C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0EC75D-9947-FE1B-BD4A-B2D8D7EED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95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8501A0-1973-90CC-F384-E883DF852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AE75F8-4ED6-A381-ACF1-3475480A4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B6D3C-5C1E-2D2F-7532-B34EFB68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4CD5-459D-4BE0-BD84-E3733E188F5C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29C993-9DE1-B55E-CA02-B488F3F7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BA97D-8DBC-B807-ECA9-726E87C5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34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47F54-C5A2-06FA-0314-6C7E5B5B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E8046-2F8E-8806-386E-62DDEBAB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A9EC07-4144-A502-64F0-454B24E3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83C3B-A0F7-4CC6-908E-ACF44CC52D2B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ADFAFE-9AF8-E2E2-03CC-61666662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552BFB-0CE5-4FFD-B1F1-48498537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3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5C862-82C9-BD86-6942-991F36CB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0FFBCD-0CA5-D993-9485-B0DB5F8DB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8CD3E-3A0E-4F9D-BBF9-DAC3D8B6A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9651-9B83-4C47-94E4-B4B704552B33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02E73D-DA58-4BE7-4F51-E2BD36E0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12DA65-20EA-E931-3A43-6C1AB363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3E656-71B1-7197-0499-1627A30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CB9293-1BBD-D124-57AC-95B15251A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41D04-8777-1115-AD30-5C3C87148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ACCB1D-B749-7A58-B647-1F7C3C44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77F0-4F55-4898-AF42-331422651C44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E7DA18-68BA-E31A-F119-A350775FB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F08A0F-89E4-EE9B-3991-8B4C1B02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17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E26FB-0E47-64D5-370E-1F5C9865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7DD62-1FD5-B564-7A8D-E06E3ABD2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46BB97-2AA5-9EF8-7F2E-DA26B2F49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60A277-C1A0-688B-0EAC-5B334CD863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067B05-B884-1807-8ADC-0983D842B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4A45A5-B517-E363-29CB-A74288B4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4F1FA-B883-478F-AA95-6B7BB60222EF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30CD91-57CA-C897-EC1A-6A73D8C6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ABB13A-6A9B-6197-A53A-84C04E5C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5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11999-D455-FE05-4472-1BDAAAD4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D80A89-8056-0CBC-F95E-9CCDC2B3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9744-64FE-4D81-B46F-C343FDE87B32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820A35-9193-F855-B7B7-511BDFA2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586B3D-DF7F-7E54-2AFD-406B8389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8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2660AF-0D92-469E-B623-B18D36FE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6ED2-91AD-4F14-B2DD-98D589B6B30E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732817-1181-2A32-3016-AD6D13D1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5F739-4244-5A64-99BD-8B2091F2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‹#›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01733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5D3A5-58A3-16A5-A458-59F570BB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DE3734-C6C7-F25C-0DFF-F50ABE78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A3E43-B648-493E-8F3A-ACCC09EE33BB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FAC5BE-5913-1C6A-1A6D-617B8A1F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556335-76C7-2144-1116-375190D4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0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35F45-DA5C-C1E6-C922-DCEFA565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20D630-D2A3-A9E3-5E53-B85E775C1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B64AC-4B37-4B29-84E2-1015091A1FCD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20EEE2-661D-320B-C15A-A391D34B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0089BC-F8F8-BBD6-B259-131CBC20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FED251-0C24-95FB-F7DA-266356C4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3C694-3C70-673E-40F8-7BB1C931E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98172-D540-A3CF-A6F5-82CB4196C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8BD0E-EFE6-48C1-9646-F3A5F3E50A2E}" type="datetime1">
              <a:rPr lang="zh-CN" altLang="en-US" smtClean="0"/>
              <a:t>2022/8/4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93FDC3-F270-47B0-1E77-23E38CC3D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593821-CF92-B62B-EA6C-4D0A53460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D33E3-CC89-4310-8C6E-1764BEA73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97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88" r:id="rId8"/>
    <p:sldLayoutId id="2147483687" r:id="rId9"/>
    <p:sldLayoutId id="2147483686" r:id="rId10"/>
    <p:sldLayoutId id="2147483685" r:id="rId11"/>
    <p:sldLayoutId id="2147483672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335BE-F861-C973-7CEF-EE2F2CA57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Computational models link cellular mechanisms of </a:t>
            </a:r>
            <a:br>
              <a:rPr lang="en-US" altLang="zh-CN" dirty="0"/>
            </a:br>
            <a:r>
              <a:rPr lang="en-US" altLang="zh-CN" dirty="0"/>
              <a:t>neuromodulation to large-scale neural dynamics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DC778D-A692-7C37-8149-20E089AEF7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杨甜甜</a:t>
            </a:r>
            <a:endParaRPr lang="en-US" altLang="zh-CN" dirty="0"/>
          </a:p>
          <a:p>
            <a:r>
              <a:rPr lang="en-US" altLang="zh-CN" dirty="0"/>
              <a:t>2022-08-04</a:t>
            </a:r>
          </a:p>
          <a:p>
            <a:r>
              <a:rPr lang="en-US" altLang="zh-CN" dirty="0"/>
              <a:t>CCPN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75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E171E9-D785-7245-692F-2C2BBAD494A8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微观</a:t>
            </a:r>
            <a:r>
              <a:rPr lang="zh-CN" altLang="en-US" b="1" dirty="0"/>
              <a:t>神经调节到介观水平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0963BC-E4D1-221A-5AA5-07505EEE47B0}"/>
              </a:ext>
            </a:extLst>
          </p:cNvPr>
          <p:cNvSpPr/>
          <p:nvPr/>
        </p:nvSpPr>
        <p:spPr>
          <a:xfrm>
            <a:off x="4722828" y="135850"/>
            <a:ext cx="286574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不同受体区域表达不同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1A270-CB73-99C3-0CC9-4D41E8FC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3" y="1420532"/>
            <a:ext cx="9919368" cy="2723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52CA17-3697-138D-F62F-7ABF7762A352}"/>
              </a:ext>
            </a:extLst>
          </p:cNvPr>
          <p:cNvSpPr txBox="1"/>
          <p:nvPr/>
        </p:nvSpPr>
        <p:spPr>
          <a:xfrm>
            <a:off x="551903" y="5514928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不同神经受体在皮质中的分布不同。</a:t>
            </a:r>
            <a:endParaRPr lang="en-US" altLang="zh-CN" dirty="0"/>
          </a:p>
          <a:p>
            <a:r>
              <a:rPr lang="en-US" altLang="zh-CN" dirty="0"/>
              <a:t>α1</a:t>
            </a:r>
            <a:r>
              <a:rPr lang="zh-CN" altLang="en-US" dirty="0"/>
              <a:t>主要表达在初级视觉皮层 </a:t>
            </a:r>
            <a:r>
              <a:rPr lang="en-US" altLang="zh-CN" dirty="0"/>
              <a:t>I-III </a:t>
            </a:r>
            <a:r>
              <a:rPr lang="zh-CN" altLang="en-US" dirty="0"/>
              <a:t>层。（高浓度）激活</a:t>
            </a:r>
            <a:r>
              <a:rPr lang="en-US" altLang="zh-CN" dirty="0" err="1"/>
              <a:t>Gq</a:t>
            </a:r>
            <a:endParaRPr lang="en-US" altLang="zh-CN" dirty="0"/>
          </a:p>
          <a:p>
            <a:r>
              <a:rPr lang="en-US" altLang="zh-CN" dirty="0"/>
              <a:t>α2</a:t>
            </a:r>
            <a:r>
              <a:rPr lang="zh-CN" altLang="en-US" dirty="0"/>
              <a:t>受体选择性富集在 </a:t>
            </a:r>
            <a:r>
              <a:rPr lang="en-US" altLang="zh-CN" dirty="0"/>
              <a:t>II-IV</a:t>
            </a:r>
            <a:r>
              <a:rPr lang="zh-CN" altLang="en-US" dirty="0"/>
              <a:t>层。（低浓度）激活</a:t>
            </a:r>
            <a:r>
              <a:rPr lang="en-US" altLang="zh-CN" dirty="0"/>
              <a:t>Gi</a:t>
            </a:r>
            <a:r>
              <a:rPr lang="zh-CN" altLang="en-US" dirty="0"/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A1C4EC-9DCB-12D4-FBF2-20B97F7AAAF3}"/>
              </a:ext>
            </a:extLst>
          </p:cNvPr>
          <p:cNvSpPr txBox="1"/>
          <p:nvPr/>
        </p:nvSpPr>
        <p:spPr>
          <a:xfrm>
            <a:off x="4098794" y="4143679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8A0B90-6AAD-EB84-076C-C0F7AE2BD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10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60389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FA18FBA4-66B7-E557-29D5-043A30D6311D}"/>
              </a:ext>
            </a:extLst>
          </p:cNvPr>
          <p:cNvSpPr/>
          <p:nvPr/>
        </p:nvSpPr>
        <p:spPr>
          <a:xfrm>
            <a:off x="4600280" y="1781666"/>
            <a:ext cx="6579910" cy="40440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丘脑谷氨酸能神经元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4036D2-4AA8-08A7-4913-C59A8353A03B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局部调节效应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8287C8-9979-7E75-5481-7B6654306D49}"/>
              </a:ext>
            </a:extLst>
          </p:cNvPr>
          <p:cNvSpPr/>
          <p:nvPr/>
        </p:nvSpPr>
        <p:spPr>
          <a:xfrm>
            <a:off x="295127" y="3115921"/>
            <a:ext cx="2573223" cy="131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下丘脑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上行唤醒系统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92E26B-8B52-3E1F-6FF8-ADC3D38ABD42}"/>
              </a:ext>
            </a:extLst>
          </p:cNvPr>
          <p:cNvSpPr/>
          <p:nvPr/>
        </p:nvSpPr>
        <p:spPr>
          <a:xfrm>
            <a:off x="4623305" y="3207884"/>
            <a:ext cx="2017336" cy="121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睡眠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超极化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79ADE0-5564-32FF-CBED-96446FEB63C7}"/>
              </a:ext>
            </a:extLst>
          </p:cNvPr>
          <p:cNvSpPr/>
          <p:nvPr/>
        </p:nvSpPr>
        <p:spPr>
          <a:xfrm>
            <a:off x="9154999" y="3219254"/>
            <a:ext cx="2017336" cy="121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清醒</a:t>
            </a:r>
            <a:endParaRPr lang="en-US" altLang="zh-CN" dirty="0"/>
          </a:p>
          <a:p>
            <a:pPr algn="ctr"/>
            <a:r>
              <a:rPr lang="zh-CN" altLang="en-US" dirty="0"/>
              <a:t>去极化</a:t>
            </a:r>
          </a:p>
        </p:txBody>
      </p:sp>
      <p:sp>
        <p:nvSpPr>
          <p:cNvPr id="10" name="箭头: 左弧形 9">
            <a:extLst>
              <a:ext uri="{FF2B5EF4-FFF2-40B4-BE49-F238E27FC236}">
                <a16:creationId xmlns:a16="http://schemas.microsoft.com/office/drawing/2014/main" id="{111BE1BB-58C0-0AAB-5798-91568B2D0F66}"/>
              </a:ext>
            </a:extLst>
          </p:cNvPr>
          <p:cNvSpPr/>
          <p:nvPr/>
        </p:nvSpPr>
        <p:spPr>
          <a:xfrm rot="16200000">
            <a:off x="7469175" y="3346144"/>
            <a:ext cx="1096652" cy="325224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2B832BB-148D-BA03-5B45-DCA446D5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11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7779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7620BD-BF7D-32CC-E883-99E20C361F5E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模拟神经调节对介观水平脑动力学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9B3C01B-F13F-2F82-5748-98AFB21E2AB1}"/>
              </a:ext>
            </a:extLst>
          </p:cNvPr>
          <p:cNvSpPr/>
          <p:nvPr/>
        </p:nvSpPr>
        <p:spPr>
          <a:xfrm>
            <a:off x="4722828" y="135850"/>
            <a:ext cx="286574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均值，方差</a:t>
            </a:r>
            <a:endParaRPr lang="en-US" altLang="zh-CN" dirty="0"/>
          </a:p>
          <a:p>
            <a:pPr algn="ctr"/>
            <a:r>
              <a:rPr lang="en-US" altLang="zh-CN" dirty="0"/>
              <a:t>Firing rate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75EA55-3929-9155-3841-4B084306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6" y="2028848"/>
            <a:ext cx="9917737" cy="28003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4E7D11-73B2-339C-D125-2E8147BE4928}"/>
              </a:ext>
            </a:extLst>
          </p:cNvPr>
          <p:cNvSpPr txBox="1"/>
          <p:nvPr/>
        </p:nvSpPr>
        <p:spPr>
          <a:xfrm>
            <a:off x="4692683" y="655481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AD16A0-4186-C67F-D103-FDC83B887D29}"/>
              </a:ext>
            </a:extLst>
          </p:cNvPr>
          <p:cNvSpPr/>
          <p:nvPr/>
        </p:nvSpPr>
        <p:spPr>
          <a:xfrm>
            <a:off x="2243578" y="4777584"/>
            <a:ext cx="1470581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‘全’或‘无’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8522D7A-5066-F404-AE5A-A685870B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12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87476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ECB725-E850-5840-8A9C-113EEC88E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59" y="1920608"/>
            <a:ext cx="4415188" cy="43036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5B6AE9-E926-33D0-ED2C-B27F5570FFC6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模拟神经调节对介观水平脑动力学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9D3FFF0-F22E-5E75-21E9-613EC9E1AA2A}"/>
              </a:ext>
            </a:extLst>
          </p:cNvPr>
          <p:cNvSpPr/>
          <p:nvPr/>
        </p:nvSpPr>
        <p:spPr>
          <a:xfrm>
            <a:off x="4352041" y="724215"/>
            <a:ext cx="286574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突触后电流</a:t>
            </a:r>
            <a:endParaRPr lang="en-US" altLang="zh-CN" dirty="0"/>
          </a:p>
          <a:p>
            <a:pPr algn="ctr"/>
            <a:r>
              <a:rPr lang="en-US" altLang="zh-CN" dirty="0"/>
              <a:t>γ</a:t>
            </a:r>
            <a:r>
              <a:rPr lang="zh-CN" altLang="en-US" dirty="0"/>
              <a:t>分布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693F0A-ECBA-2DF4-1669-636B56CE5E1E}"/>
              </a:ext>
            </a:extLst>
          </p:cNvPr>
          <p:cNvSpPr txBox="1"/>
          <p:nvPr/>
        </p:nvSpPr>
        <p:spPr>
          <a:xfrm>
            <a:off x="4692683" y="655481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ECFBD-9A9F-F3CD-768F-2AA2746B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13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49238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A87262-922A-2B79-21AD-C2C4FDD49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0"/>
          <a:stretch/>
        </p:blipFill>
        <p:spPr>
          <a:xfrm>
            <a:off x="0" y="1628031"/>
            <a:ext cx="12036588" cy="38583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3D7C45-D79D-1BCB-E323-20D15CCB7E83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模拟神经调节对介观水平脑动力学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4D52A1-E13D-8517-3EE3-F114EAEADBE2}"/>
              </a:ext>
            </a:extLst>
          </p:cNvPr>
          <p:cNvSpPr txBox="1"/>
          <p:nvPr/>
        </p:nvSpPr>
        <p:spPr>
          <a:xfrm>
            <a:off x="4692683" y="655481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8E7624-39E9-DD3C-76B7-3F904BDB7959}"/>
              </a:ext>
            </a:extLst>
          </p:cNvPr>
          <p:cNvSpPr/>
          <p:nvPr/>
        </p:nvSpPr>
        <p:spPr>
          <a:xfrm>
            <a:off x="1091644" y="5429839"/>
            <a:ext cx="3601039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上调</a:t>
            </a:r>
            <a:r>
              <a:rPr lang="en-US" altLang="zh-CN" dirty="0"/>
              <a:t>/</a:t>
            </a:r>
            <a:r>
              <a:rPr lang="zh-CN" altLang="en-US" dirty="0"/>
              <a:t>修饰配体门控通道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83AF4E-BCCD-AD7A-0CEE-9C96A8AA7F00}"/>
              </a:ext>
            </a:extLst>
          </p:cNvPr>
          <p:cNvSpPr/>
          <p:nvPr/>
        </p:nvSpPr>
        <p:spPr>
          <a:xfrm>
            <a:off x="5555324" y="5439266"/>
            <a:ext cx="1872874" cy="6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Ca²⁺</a:t>
            </a:r>
            <a:r>
              <a:rPr lang="zh-CN" altLang="en-US" dirty="0"/>
              <a:t>释放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65A111-2E0A-3CFF-298E-984472008363}"/>
              </a:ext>
            </a:extLst>
          </p:cNvPr>
          <p:cNvSpPr/>
          <p:nvPr/>
        </p:nvSpPr>
        <p:spPr>
          <a:xfrm>
            <a:off x="8191599" y="5553959"/>
            <a:ext cx="3601039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上调</a:t>
            </a:r>
            <a:r>
              <a:rPr lang="en-US" altLang="zh-CN" dirty="0"/>
              <a:t>/</a:t>
            </a:r>
            <a:r>
              <a:rPr lang="zh-CN" altLang="en-US" dirty="0"/>
              <a:t>修饰电压门控通道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E5D7B8-492E-C557-D1CC-B86EA833B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41" y="223718"/>
            <a:ext cx="2065199" cy="1386960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3A76300-C6CF-5CB9-F7D9-12B1278B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14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51977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9BB79E-6A6F-E37E-7AAB-D05F41A9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68" y="2379662"/>
            <a:ext cx="4519367" cy="3286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1285B3-1A48-546B-007B-187624F1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050"/>
            <a:ext cx="4840123" cy="5971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461D65-92EE-84D2-336E-407B7BD70A60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预测和预测误差的模型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D24BCC7-A4B7-B904-280C-DF6A24A0DB3E}"/>
              </a:ext>
            </a:extLst>
          </p:cNvPr>
          <p:cNvSpPr/>
          <p:nvPr/>
        </p:nvSpPr>
        <p:spPr>
          <a:xfrm>
            <a:off x="6567340" y="318863"/>
            <a:ext cx="286574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神经调节促进反馈处理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73F6F2-2238-32F8-A1D7-685F0F100945}"/>
              </a:ext>
            </a:extLst>
          </p:cNvPr>
          <p:cNvSpPr txBox="1"/>
          <p:nvPr/>
        </p:nvSpPr>
        <p:spPr>
          <a:xfrm>
            <a:off x="5320890" y="1549636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去甲肾上腺素促进</a:t>
            </a:r>
            <a:r>
              <a:rPr lang="en-US" altLang="zh-CN" dirty="0"/>
              <a:t>HCN</a:t>
            </a:r>
            <a:r>
              <a:rPr lang="zh-CN" altLang="en-US" dirty="0"/>
              <a:t>通道的关闭，增加锥体细胞对皮层颗粒区反馈的敏感性 </a:t>
            </a:r>
            <a:r>
              <a:rPr lang="en-US" altLang="zh-CN" dirty="0"/>
              <a:t>(? </a:t>
            </a:r>
            <a:r>
              <a:rPr lang="zh-CN" altLang="en-US" dirty="0"/>
              <a:t>为什么呢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53E36-6005-631B-E45D-4412A726D938}"/>
              </a:ext>
            </a:extLst>
          </p:cNvPr>
          <p:cNvSpPr txBox="1"/>
          <p:nvPr/>
        </p:nvSpPr>
        <p:spPr>
          <a:xfrm>
            <a:off x="3830033" y="598795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预测由传入通路传入</a:t>
            </a:r>
            <a:r>
              <a:rPr lang="en-US" altLang="zh-CN" dirty="0"/>
              <a:t>IV</a:t>
            </a:r>
            <a:r>
              <a:rPr lang="zh-CN" altLang="en-US" dirty="0"/>
              <a:t>，导致的预测错误通过脑内第II/III层细胞传播到上级区域。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FF4F26-35C8-2DEA-1C0B-C111CE9B37E9}"/>
              </a:ext>
            </a:extLst>
          </p:cNvPr>
          <p:cNvSpPr txBox="1"/>
          <p:nvPr/>
        </p:nvSpPr>
        <p:spPr>
          <a:xfrm>
            <a:off x="335045" y="654787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19549EE5-1864-36F1-D26F-4EDE789F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15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11399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12651C-AB04-1483-4FFB-61F0E759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16</a:t>
            </a:fld>
            <a:r>
              <a:rPr lang="en-US" altLang="zh-CN" dirty="0"/>
              <a:t>/17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91B359-59EA-A4C1-804C-D24175B68B45}"/>
              </a:ext>
            </a:extLst>
          </p:cNvPr>
          <p:cNvSpPr txBox="1"/>
          <p:nvPr/>
        </p:nvSpPr>
        <p:spPr>
          <a:xfrm>
            <a:off x="1048731" y="2007909"/>
            <a:ext cx="90662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神经调节系统的不同分支被提出来实现预测处理模型的不同方面：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乙酰胆碱被假设为通过优化supragranular锥体细胞的增益来提高皮层层次中自下而上突触传递的精度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中脑多巴胺神经元被认为编码(基于奖励的)预测错误信号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去甲肾上腺素被假设可以促进决策的可变性和最佳信号检测，这表明探索和利用行为之间存在权衡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zh-CN" altLang="en-US" dirty="0"/>
              <a:t>5-羟色胺与时间折扣有关，这与高阶、等级信念更新的增益修改有关</a:t>
            </a:r>
            <a:endParaRPr lang="en-US" altLang="zh-CN" dirty="0"/>
          </a:p>
          <a:p>
            <a:r>
              <a:rPr lang="zh-CN" altLang="en-US" dirty="0"/>
              <a:t>-  尼古丁乙酰胆碱受体在一级丘脑核的层流靶突触前表达，并已被证明调节视觉系统中的感觉增益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4A79C5-F097-1C26-86F7-221B4A12D703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预测和预测误差的模型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91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26B341-FEF6-3F68-EE01-F023024A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3" y="1989055"/>
            <a:ext cx="9166841" cy="36293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D389B-6BE8-4849-8E08-46C8E588CD4E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神经递质受体表达与功能网络拓扑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1D09A1-796C-FAD2-C63A-F5C6ED993CCA}"/>
              </a:ext>
            </a:extLst>
          </p:cNvPr>
          <p:cNvSpPr txBox="1"/>
          <p:nvPr/>
        </p:nvSpPr>
        <p:spPr>
          <a:xfrm>
            <a:off x="335045" y="654787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09A9B-24A6-6689-D464-B255424E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17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09630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C83291-8C5F-0D6F-430E-722BE30ADB29}"/>
              </a:ext>
            </a:extLst>
          </p:cNvPr>
          <p:cNvSpPr txBox="1"/>
          <p:nvPr/>
        </p:nvSpPr>
        <p:spPr>
          <a:xfrm>
            <a:off x="1855116" y="5813813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：灵活的，自适应的宏观动力学是如何从微观层面的生物物理过程派生出来的？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60F8D-86D2-B4EC-DFAF-FE861B832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26" y="674855"/>
            <a:ext cx="3095625" cy="3095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C727DA-550F-F46D-9993-97FAC68AF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58" y="895350"/>
            <a:ext cx="2533650" cy="25336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4A46CD-143C-546E-355C-82BD2A477E41}"/>
              </a:ext>
            </a:extLst>
          </p:cNvPr>
          <p:cNvSpPr/>
          <p:nvPr/>
        </p:nvSpPr>
        <p:spPr>
          <a:xfrm>
            <a:off x="1718034" y="3628350"/>
            <a:ext cx="1904214" cy="301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 网络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125BAE-3FC4-FF10-8AE2-AE710BF2AC90}"/>
              </a:ext>
            </a:extLst>
          </p:cNvPr>
          <p:cNvSpPr/>
          <p:nvPr/>
        </p:nvSpPr>
        <p:spPr>
          <a:xfrm>
            <a:off x="8404757" y="3619408"/>
            <a:ext cx="1904214" cy="301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 网络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29CE9B-5098-2115-F8D3-B75332423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12" y="194604"/>
            <a:ext cx="1616779" cy="4812445"/>
          </a:xfrm>
          <a:prstGeom prst="rect">
            <a:avLst/>
          </a:prstGeom>
        </p:spPr>
      </p:pic>
      <p:sp>
        <p:nvSpPr>
          <p:cNvPr id="15" name="箭头: 左 14">
            <a:extLst>
              <a:ext uri="{FF2B5EF4-FFF2-40B4-BE49-F238E27FC236}">
                <a16:creationId xmlns:a16="http://schemas.microsoft.com/office/drawing/2014/main" id="{8831A1EE-2B64-2103-986B-B7F6F32D2FFE}"/>
              </a:ext>
            </a:extLst>
          </p:cNvPr>
          <p:cNvSpPr/>
          <p:nvPr/>
        </p:nvSpPr>
        <p:spPr>
          <a:xfrm>
            <a:off x="4154715" y="2380145"/>
            <a:ext cx="746911" cy="2206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B92D89-9244-E347-EDA5-D3CE0E5F7521}"/>
              </a:ext>
            </a:extLst>
          </p:cNvPr>
          <p:cNvSpPr/>
          <p:nvPr/>
        </p:nvSpPr>
        <p:spPr>
          <a:xfrm>
            <a:off x="4414058" y="5222543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图源：骆利群，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2018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《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</a:rPr>
              <a:t>神经生物学原理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40F6B57-6761-2D63-9BA3-969E9C0A03AD}"/>
              </a:ext>
            </a:extLst>
          </p:cNvPr>
          <p:cNvSpPr/>
          <p:nvPr/>
        </p:nvSpPr>
        <p:spPr>
          <a:xfrm>
            <a:off x="7077131" y="2407454"/>
            <a:ext cx="782424" cy="193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D6A521FA-41A4-17DA-D9B8-459DBC06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2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1795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D08761-5EFB-8541-FFA3-2B40FD9EEA88}"/>
              </a:ext>
            </a:extLst>
          </p:cNvPr>
          <p:cNvSpPr txBox="1"/>
          <p:nvPr/>
        </p:nvSpPr>
        <p:spPr>
          <a:xfrm>
            <a:off x="186572" y="289706"/>
            <a:ext cx="813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赋予一个系统灵活性，其中一个重要的机制涉及</a:t>
            </a:r>
            <a:r>
              <a:rPr lang="zh-CN" altLang="en-US" b="1" dirty="0"/>
              <a:t>神经调节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CAC040-E6B4-414D-F78C-179968423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38" y="1212698"/>
            <a:ext cx="1616779" cy="481244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C8D54481-0BEF-FC27-BAA8-CE3785D7547F}"/>
              </a:ext>
            </a:extLst>
          </p:cNvPr>
          <p:cNvSpPr/>
          <p:nvPr/>
        </p:nvSpPr>
        <p:spPr>
          <a:xfrm>
            <a:off x="4255220" y="1489624"/>
            <a:ext cx="1353728" cy="75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更高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F0E6EB0E-A301-A91F-0551-E93A1C6D15D6}"/>
              </a:ext>
            </a:extLst>
          </p:cNvPr>
          <p:cNvSpPr/>
          <p:nvPr/>
        </p:nvSpPr>
        <p:spPr>
          <a:xfrm>
            <a:off x="4255220" y="3240463"/>
            <a:ext cx="1353728" cy="75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更快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AA9F5B9-A29D-82FE-C8FC-F7FD322399CE}"/>
              </a:ext>
            </a:extLst>
          </p:cNvPr>
          <p:cNvSpPr/>
          <p:nvPr/>
        </p:nvSpPr>
        <p:spPr>
          <a:xfrm>
            <a:off x="4255220" y="4991303"/>
            <a:ext cx="1353728" cy="754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更强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BE4582-99AB-912E-8023-2E4A9AD71322}"/>
              </a:ext>
            </a:extLst>
          </p:cNvPr>
          <p:cNvSpPr/>
          <p:nvPr/>
        </p:nvSpPr>
        <p:spPr>
          <a:xfrm>
            <a:off x="1274933" y="6209471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图源：骆利群，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2018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《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</a:rPr>
              <a:t>神经生物学原理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45DAE3-4685-3C60-2721-777E2483B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753" y="1212698"/>
            <a:ext cx="1891625" cy="15261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C63F318-0746-979D-C045-F53F3F5D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77" y="2792550"/>
            <a:ext cx="1760790" cy="16269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044003-2E42-ACFC-4E23-5AD9E023A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42" y="4639712"/>
            <a:ext cx="3448050" cy="14573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3ABE7CA-175D-3AF6-D9B3-ABCA09610CF0}"/>
              </a:ext>
            </a:extLst>
          </p:cNvPr>
          <p:cNvSpPr/>
          <p:nvPr/>
        </p:nvSpPr>
        <p:spPr>
          <a:xfrm>
            <a:off x="7205235" y="6198962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19320E32-8CB6-FDBC-723E-F966E8B1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3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344552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3C309B-2E90-A913-E218-0BE3C459D652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：在神经递质这种分子水平如何实现</a:t>
            </a:r>
            <a:r>
              <a:rPr lang="zh-CN" altLang="en-US" b="1" dirty="0"/>
              <a:t>神经调节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604238-4B1C-A9E1-17C6-FB3032EC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39542" y="84841"/>
            <a:ext cx="514551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8258CE-C89A-9B8B-88C1-C1524017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62" y="3296021"/>
            <a:ext cx="1891625" cy="1526146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EEDDB5-752E-9685-33E0-D77687144DAE}"/>
              </a:ext>
            </a:extLst>
          </p:cNvPr>
          <p:cNvCxnSpPr/>
          <p:nvPr/>
        </p:nvCxnSpPr>
        <p:spPr>
          <a:xfrm>
            <a:off x="6096000" y="4025245"/>
            <a:ext cx="20204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74C97BA-9CCA-ED25-5DBB-8BA5E5A2BAC5}"/>
              </a:ext>
            </a:extLst>
          </p:cNvPr>
          <p:cNvSpPr/>
          <p:nvPr/>
        </p:nvSpPr>
        <p:spPr>
          <a:xfrm>
            <a:off x="1083296" y="6264950"/>
            <a:ext cx="377072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电压门控离子通道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E3406E4-181E-E899-6913-86A1B354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4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73558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A9B485-3EDE-462E-6307-C60F9A30F21A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：在神经递质这种分子水平如何实现</a:t>
            </a:r>
            <a:r>
              <a:rPr lang="zh-CN" altLang="en-US" b="1" dirty="0"/>
              <a:t>神经调节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400B3-95BE-5476-A086-81731F5E3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4" y="823256"/>
            <a:ext cx="7977844" cy="4645878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134CC97-4019-AEC2-D9F5-36A1BEA0DB2E}"/>
              </a:ext>
            </a:extLst>
          </p:cNvPr>
          <p:cNvCxnSpPr>
            <a:cxnSpLocks/>
          </p:cNvCxnSpPr>
          <p:nvPr/>
        </p:nvCxnSpPr>
        <p:spPr>
          <a:xfrm>
            <a:off x="6193410" y="2196445"/>
            <a:ext cx="1102936" cy="1310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4423669-B988-FDAE-D048-9887489F48A3}"/>
              </a:ext>
            </a:extLst>
          </p:cNvPr>
          <p:cNvCxnSpPr>
            <a:cxnSpLocks/>
          </p:cNvCxnSpPr>
          <p:nvPr/>
        </p:nvCxnSpPr>
        <p:spPr>
          <a:xfrm flipH="1">
            <a:off x="6325386" y="2092751"/>
            <a:ext cx="970960" cy="1414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D0E1DD0-EF92-C6BE-862A-009492774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576" y="932414"/>
            <a:ext cx="2595478" cy="2094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1D215B5-6C33-E365-F62B-E13F4B7C5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475" y="3429000"/>
            <a:ext cx="2381250" cy="38004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C946019-6DE9-CEA5-3C3B-D1B6B3B28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38" y="3366874"/>
            <a:ext cx="2207994" cy="204013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9CD8B90-6B04-9B3C-50BB-0E8E893FFF7D}"/>
              </a:ext>
            </a:extLst>
          </p:cNvPr>
          <p:cNvSpPr/>
          <p:nvPr/>
        </p:nvSpPr>
        <p:spPr>
          <a:xfrm>
            <a:off x="5722070" y="223718"/>
            <a:ext cx="377072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配体门控通道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57D4F8-4087-658C-8F94-C85A8D12221D}"/>
              </a:ext>
            </a:extLst>
          </p:cNvPr>
          <p:cNvSpPr txBox="1"/>
          <p:nvPr/>
        </p:nvSpPr>
        <p:spPr>
          <a:xfrm>
            <a:off x="7173798" y="6495068"/>
            <a:ext cx="4431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58F4FE0-1045-D2FE-6897-957C9D397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5" y="4775654"/>
            <a:ext cx="2065199" cy="1386960"/>
          </a:xfrm>
          <a:prstGeom prst="rect">
            <a:avLst/>
          </a:prstGeom>
        </p:spPr>
      </p:pic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F98198E1-7D02-B925-5CE1-695F5ACD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5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55470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9ACF5A-5483-9548-3890-0E42911C73D8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：在神经递质这种分子水平如何实现</a:t>
            </a:r>
            <a:r>
              <a:rPr lang="zh-CN" altLang="en-US" b="1" dirty="0"/>
              <a:t>神经调节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F38E3-2464-030C-EDEA-79C060EEBDB1}"/>
              </a:ext>
            </a:extLst>
          </p:cNvPr>
          <p:cNvSpPr/>
          <p:nvPr/>
        </p:nvSpPr>
        <p:spPr>
          <a:xfrm>
            <a:off x="8314441" y="223718"/>
            <a:ext cx="3261674" cy="59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代谢型受体，</a:t>
            </a:r>
            <a:r>
              <a:rPr lang="en-US" altLang="zh-CN" dirty="0"/>
              <a:t>G</a:t>
            </a:r>
            <a:r>
              <a:rPr lang="zh-CN" altLang="en-US" dirty="0"/>
              <a:t>蛋白偶联受体</a:t>
            </a:r>
            <a:endParaRPr lang="en-US" altLang="zh-CN" dirty="0"/>
          </a:p>
          <a:p>
            <a:pPr algn="ctr"/>
            <a:r>
              <a:rPr lang="en-US" altLang="zh-CN" dirty="0"/>
              <a:t>Gα</a:t>
            </a:r>
            <a:r>
              <a:rPr lang="zh-CN" altLang="en-US" dirty="0"/>
              <a:t>： </a:t>
            </a:r>
            <a:r>
              <a:rPr lang="en-US" altLang="zh-CN" dirty="0" err="1"/>
              <a:t>Gs</a:t>
            </a:r>
            <a:r>
              <a:rPr lang="en-US" altLang="zh-CN" dirty="0"/>
              <a:t>/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Gq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B2B163-A2F1-6933-A727-23027B9E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328"/>
            <a:ext cx="12192000" cy="3478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AF6B6F-30CB-74E4-68FE-15F4EA18D62B}"/>
              </a:ext>
            </a:extLst>
          </p:cNvPr>
          <p:cNvSpPr/>
          <p:nvPr/>
        </p:nvSpPr>
        <p:spPr>
          <a:xfrm>
            <a:off x="4414058" y="5222543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图源：骆利群，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2018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《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</a:rPr>
              <a:t>神经生物学原理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A57E3C-0184-F24D-454C-32A61EA5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6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62976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D74CAE-634E-9248-33F4-DB19E20A4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578"/>
            <a:ext cx="10011266" cy="44309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432C84-4F3E-13FC-9614-23F5EF885B77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：在神经递质这种分子水平如何实现</a:t>
            </a:r>
            <a:r>
              <a:rPr lang="zh-CN" altLang="en-US" b="1" dirty="0"/>
              <a:t>神经调节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0B9D7E-0B25-0058-C099-4CBF37C7B696}"/>
              </a:ext>
            </a:extLst>
          </p:cNvPr>
          <p:cNvSpPr/>
          <p:nvPr/>
        </p:nvSpPr>
        <p:spPr>
          <a:xfrm>
            <a:off x="8314441" y="223718"/>
            <a:ext cx="3261674" cy="59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Gq</a:t>
            </a:r>
            <a:r>
              <a:rPr lang="zh-CN" altLang="en-US" dirty="0"/>
              <a:t>介导</a:t>
            </a:r>
            <a:r>
              <a:rPr lang="en-US" altLang="zh-CN" dirty="0"/>
              <a:t>Ca²⁺</a:t>
            </a:r>
            <a:r>
              <a:rPr lang="zh-CN" altLang="en-US" dirty="0"/>
              <a:t>释放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8A0E40-4CD6-2CE3-0B25-E94242E8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35195"/>
            <a:ext cx="3378429" cy="16718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A52317-99E8-5522-05E4-EBF9C69537DD}"/>
              </a:ext>
            </a:extLst>
          </p:cNvPr>
          <p:cNvSpPr/>
          <p:nvPr/>
        </p:nvSpPr>
        <p:spPr>
          <a:xfrm>
            <a:off x="3640562" y="5546537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图源：骆利群，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2018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《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</a:rPr>
              <a:t>神经生物学原理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》</a:t>
            </a:r>
          </a:p>
          <a:p>
            <a:pPr algn="ctr"/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0FF742-88E2-F691-CD66-EEA8D0D2DC4F}"/>
              </a:ext>
            </a:extLst>
          </p:cNvPr>
          <p:cNvSpPr txBox="1"/>
          <p:nvPr/>
        </p:nvSpPr>
        <p:spPr>
          <a:xfrm>
            <a:off x="3378429" y="6329996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793EF43-472D-DB91-4CEA-6C81AA07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7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2515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340660-62D4-A140-2DFF-391F182B6560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：在神经递质这种分子水平如何实现</a:t>
            </a:r>
            <a:r>
              <a:rPr lang="zh-CN" altLang="en-US" b="1" dirty="0"/>
              <a:t>神经调节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04EC65A-3895-F499-2A08-04546C370D25}"/>
              </a:ext>
            </a:extLst>
          </p:cNvPr>
          <p:cNvSpPr/>
          <p:nvPr/>
        </p:nvSpPr>
        <p:spPr>
          <a:xfrm>
            <a:off x="8314441" y="223718"/>
            <a:ext cx="3261674" cy="593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电压门控离子通道</a:t>
            </a:r>
            <a:endParaRPr lang="en-US" altLang="zh-CN" dirty="0"/>
          </a:p>
          <a:p>
            <a:pPr algn="ctr"/>
            <a:r>
              <a:rPr lang="zh-CN" altLang="en-US" dirty="0"/>
              <a:t>不只受电压控制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C5C5EE-DFBE-EC70-AD23-DA43964B1D22}"/>
              </a:ext>
            </a:extLst>
          </p:cNvPr>
          <p:cNvSpPr txBox="1"/>
          <p:nvPr/>
        </p:nvSpPr>
        <p:spPr>
          <a:xfrm>
            <a:off x="304261" y="982121"/>
            <a:ext cx="60944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Ca²⁺</a:t>
            </a:r>
            <a:r>
              <a:rPr lang="zh-CN" altLang="en-US" dirty="0"/>
              <a:t>释放，可以激活额外的离子电压门控通道 （还是上调钠离子电压门控通道），缩短不应期；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修改动作电位阈值使得峰电位区间增加 （效应物使得其他通道更容易打开？）。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C82353-E696-2035-89DE-78F1049CFCB7}"/>
              </a:ext>
            </a:extLst>
          </p:cNvPr>
          <p:cNvSpPr txBox="1"/>
          <p:nvPr/>
        </p:nvSpPr>
        <p:spPr>
          <a:xfrm>
            <a:off x="8104694" y="5314410"/>
            <a:ext cx="2619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Gs</a:t>
            </a:r>
            <a:r>
              <a:rPr lang="en-US" altLang="zh-CN" dirty="0"/>
              <a:t>/</a:t>
            </a:r>
            <a:r>
              <a:rPr lang="en-US" altLang="zh-CN" dirty="0" err="1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Gq</a:t>
            </a:r>
            <a:r>
              <a:rPr lang="zh-CN" altLang="en-US" dirty="0"/>
              <a:t>都可以介导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7A098C-2BA0-C05E-E465-2FFFB79D9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54" y="3429001"/>
            <a:ext cx="5821624" cy="166077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846BAB2-71D4-AE22-2063-A9CF12DDA3F2}"/>
              </a:ext>
            </a:extLst>
          </p:cNvPr>
          <p:cNvSpPr/>
          <p:nvPr/>
        </p:nvSpPr>
        <p:spPr>
          <a:xfrm>
            <a:off x="7600318" y="5723709"/>
            <a:ext cx="30542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图源：骆利群，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2018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 《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</a:rPr>
              <a:t>神经生物学原理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F1D27F-93BB-AE3C-50AF-5BB2B541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" y="2459449"/>
            <a:ext cx="4581525" cy="4476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31EA08-0A11-90A1-9F10-94D135FFDF5D}"/>
              </a:ext>
            </a:extLst>
          </p:cNvPr>
          <p:cNvSpPr txBox="1"/>
          <p:nvPr/>
        </p:nvSpPr>
        <p:spPr>
          <a:xfrm>
            <a:off x="4692683" y="655481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12F170C5-409B-92A3-F4A1-9174D710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8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339951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8138AE-5EFC-078A-A319-403D57907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39" y="1626618"/>
            <a:ext cx="4572000" cy="40719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AD7FE2-3DBB-D179-CEAD-6F078DA359CF}"/>
              </a:ext>
            </a:extLst>
          </p:cNvPr>
          <p:cNvSpPr txBox="1"/>
          <p:nvPr/>
        </p:nvSpPr>
        <p:spPr>
          <a:xfrm>
            <a:off x="111158" y="223718"/>
            <a:ext cx="848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微观</a:t>
            </a:r>
            <a:r>
              <a:rPr lang="zh-CN" altLang="en-US" b="1" dirty="0"/>
              <a:t>神经调节到介观水平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CE58D31-F0E5-BB8C-7167-418A8DBA8335}"/>
              </a:ext>
            </a:extLst>
          </p:cNvPr>
          <p:cNvSpPr/>
          <p:nvPr/>
        </p:nvSpPr>
        <p:spPr>
          <a:xfrm>
            <a:off x="4722828" y="135850"/>
            <a:ext cx="286574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互相竞争</a:t>
            </a:r>
            <a:endParaRPr lang="en-US" altLang="zh-CN" dirty="0"/>
          </a:p>
          <a:p>
            <a:pPr algn="ctr"/>
            <a:r>
              <a:rPr lang="zh-CN" altLang="en-US" dirty="0"/>
              <a:t>倒</a:t>
            </a:r>
            <a:r>
              <a:rPr lang="en-US" altLang="zh-CN" dirty="0"/>
              <a:t>U</a:t>
            </a:r>
            <a:r>
              <a:rPr lang="zh-CN" altLang="en-US" dirty="0"/>
              <a:t>型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C44821-0B84-B29A-C755-829F19307D99}"/>
              </a:ext>
            </a:extLst>
          </p:cNvPr>
          <p:cNvSpPr txBox="1"/>
          <p:nvPr/>
        </p:nvSpPr>
        <p:spPr>
          <a:xfrm>
            <a:off x="4692683" y="6554818"/>
            <a:ext cx="3054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图源：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Shine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et al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2021,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Nat. </a:t>
            </a:r>
            <a:r>
              <a:rPr lang="en-US" altLang="zh-CN" sz="1200" i="1" dirty="0" err="1">
                <a:solidFill>
                  <a:schemeClr val="bg1">
                    <a:lumMod val="65000"/>
                  </a:schemeClr>
                </a:solidFill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zh-CN" altLang="en-US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C3035A-4F19-D2DB-7050-D3829294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D33E3-CC89-4310-8C6E-1764BEA739F8}" type="slidenum">
              <a:rPr lang="zh-CN" altLang="en-US" smtClean="0"/>
              <a:pPr/>
              <a:t>9</a:t>
            </a:fld>
            <a:r>
              <a:rPr lang="en-US" altLang="zh-CN" dirty="0"/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78720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745</Words>
  <Application>Microsoft Office PowerPoint</Application>
  <PresentationFormat>宽屏</PresentationFormat>
  <Paragraphs>100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Computational models link cellular mechanisms of  neuromodulation to large-scale neural dynamics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models link cellular mechanisms of  neuromodulation to large-scale neural dynamics</dc:title>
  <dc:creator>Tiantian Yang</dc:creator>
  <cp:lastModifiedBy>Tiantian Yang</cp:lastModifiedBy>
  <cp:revision>3</cp:revision>
  <dcterms:created xsi:type="dcterms:W3CDTF">2022-08-04T02:39:49Z</dcterms:created>
  <dcterms:modified xsi:type="dcterms:W3CDTF">2022-08-04T10:05:36Z</dcterms:modified>
</cp:coreProperties>
</file>